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8" r:id="rId5"/>
    <p:sldId id="260" r:id="rId6"/>
    <p:sldId id="370" r:id="rId7"/>
    <p:sldId id="412" r:id="rId8"/>
    <p:sldId id="402" r:id="rId9"/>
    <p:sldId id="413" r:id="rId10"/>
    <p:sldId id="356" r:id="rId11"/>
    <p:sldId id="414" r:id="rId12"/>
    <p:sldId id="399" r:id="rId13"/>
    <p:sldId id="406" r:id="rId14"/>
    <p:sldId id="405" r:id="rId15"/>
    <p:sldId id="371" r:id="rId16"/>
    <p:sldId id="329" r:id="rId17"/>
    <p:sldId id="409" r:id="rId18"/>
    <p:sldId id="408" r:id="rId19"/>
    <p:sldId id="415" r:id="rId20"/>
    <p:sldId id="411" r:id="rId21"/>
    <p:sldId id="407" r:id="rId22"/>
    <p:sldId id="416" r:id="rId23"/>
    <p:sldId id="300" r:id="rId24"/>
    <p:sldId id="385" r:id="rId25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648"/>
    <a:srgbClr val="0070C0"/>
    <a:srgbClr val="007E39"/>
    <a:srgbClr val="00BC55"/>
    <a:srgbClr val="00F66F"/>
    <a:srgbClr val="00B050"/>
    <a:srgbClr val="0092FF"/>
    <a:srgbClr val="FF000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0" autoAdjust="0"/>
    <p:restoredTop sz="79963" autoAdjust="0"/>
  </p:normalViewPr>
  <p:slideViewPr>
    <p:cSldViewPr snapToGrid="0" snapToObjects="1" showGuides="1">
      <p:cViewPr varScale="1">
        <p:scale>
          <a:sx n="94" d="100"/>
          <a:sy n="94" d="100"/>
        </p:scale>
        <p:origin x="70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2021-03-17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2021-03-17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FUSE </a:t>
            </a:r>
            <a:r>
              <a:rPr kumimoji="1" lang="ko-KR" altLang="en-US"/>
              <a:t>데몬이 </a:t>
            </a:r>
            <a:r>
              <a:rPr kumimoji="1" lang="en-US" altLang="ko-KR"/>
              <a:t>/dev/fuse</a:t>
            </a:r>
            <a:r>
              <a:rPr kumimoji="1" lang="ko-KR" altLang="en-US"/>
              <a:t>로부터 요청을 읽어서 처리하고 응답을 보내는 건 </a:t>
            </a:r>
            <a:r>
              <a:rPr kumimoji="1" lang="en-US" altLang="ko-KR"/>
              <a:t>kernel</a:t>
            </a:r>
            <a:r>
              <a:rPr kumimoji="1" lang="ko-KR" altLang="en-US"/>
              <a:t>과 </a:t>
            </a:r>
            <a:r>
              <a:rPr kumimoji="1" lang="en-US" altLang="ko-KR"/>
              <a:t>user </a:t>
            </a:r>
            <a:r>
              <a:rPr kumimoji="1" lang="ko-KR" altLang="en-US"/>
              <a:t>사이에 메모리 복사가 필요하다</a:t>
            </a:r>
            <a:r>
              <a:rPr kumimoji="1" lang="en-US" altLang="ko-KR"/>
              <a:t>. But </a:t>
            </a:r>
            <a:r>
              <a:rPr kumimoji="1" lang="ko-KR" altLang="en-US"/>
              <a:t>많은 데이터를 읽고 써야하기때문에 </a:t>
            </a:r>
            <a:r>
              <a:rPr kumimoji="1" lang="en-US" altLang="ko-KR"/>
              <a:t>splicing</a:t>
            </a:r>
            <a:r>
              <a:rPr kumimoji="1" lang="ko-KR" altLang="en-US"/>
              <a:t>을 도입함</a:t>
            </a:r>
            <a:r>
              <a:rPr kumimoji="1" lang="en-US" altLang="ko-KR"/>
              <a:t>. Splice()</a:t>
            </a:r>
            <a:r>
              <a:rPr kumimoji="1" lang="ko-KR" altLang="en-US"/>
              <a:t>는 두개의 파일디스크립터간에 커널 </a:t>
            </a:r>
            <a:r>
              <a:rPr kumimoji="1" lang="en-US" altLang="ko-KR"/>
              <a:t>address space</a:t>
            </a:r>
            <a:r>
              <a:rPr kumimoji="1" lang="ko-KR" altLang="en-US"/>
              <a:t>와 </a:t>
            </a:r>
            <a:r>
              <a:rPr kumimoji="1" lang="en-US" altLang="ko-KR"/>
              <a:t>user address space</a:t>
            </a:r>
            <a:r>
              <a:rPr kumimoji="1" lang="ko-KR" altLang="en-US"/>
              <a:t>간의 복사를 하지 않고 데이터를 복사한다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942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425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255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452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8283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726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7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4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일반적으로 파일시스템은 커널단에서 구현하는데 유저스페이스단에서 파일시스템을 구현하는 것에 대해 여러 의견이 나뉩니다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4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FUSE fs</a:t>
            </a:r>
            <a:r>
              <a:rPr kumimoji="1" lang="ko-KR" altLang="en-US"/>
              <a:t>은 </a:t>
            </a:r>
            <a:r>
              <a:rPr kumimoji="1" lang="en-US" altLang="ko-KR"/>
              <a:t>user-level fs</a:t>
            </a:r>
            <a:r>
              <a:rPr kumimoji="1" lang="ko-KR" altLang="en-US"/>
              <a:t>이기에 많은 </a:t>
            </a:r>
            <a:r>
              <a:rPr kumimoji="1" lang="en-US" altLang="ko-KR"/>
              <a:t>context switch</a:t>
            </a:r>
            <a:r>
              <a:rPr kumimoji="1" lang="ko-KR" altLang="en-US"/>
              <a:t>와 </a:t>
            </a:r>
            <a:r>
              <a:rPr kumimoji="1" lang="en-US" altLang="ko-KR"/>
              <a:t>kerner/user mode switc</a:t>
            </a:r>
            <a:r>
              <a:rPr kumimoji="1" lang="ko-KR" altLang="en-US"/>
              <a:t>가 일어난다</a:t>
            </a:r>
            <a:r>
              <a:rPr kumimoji="1" lang="en-US" altLang="ko-KR"/>
              <a:t>.+kernel memor</a:t>
            </a:r>
            <a:r>
              <a:rPr kumimoji="1" lang="ko-KR" altLang="en-US"/>
              <a:t>와</a:t>
            </a:r>
            <a:r>
              <a:rPr kumimoji="1" lang="en-US" altLang="ko-KR"/>
              <a:t> user buffer </a:t>
            </a:r>
            <a:r>
              <a:rPr kumimoji="1" lang="ko-KR" altLang="en-US"/>
              <a:t>사이에 복사도 계속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92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853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370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Init -mount</a:t>
            </a:r>
            <a:r>
              <a:rPr kumimoji="1" lang="ko-KR" altLang="en-US"/>
              <a:t>될 때 </a:t>
            </a:r>
            <a:r>
              <a:rPr kumimoji="1" lang="en-US" altLang="ko-KR"/>
              <a:t>protocol</a:t>
            </a:r>
          </a:p>
          <a:p>
            <a:r>
              <a:rPr kumimoji="1" lang="en-US" altLang="ko-KR"/>
              <a:t>Destroy - unmount</a:t>
            </a:r>
          </a:p>
          <a:p>
            <a:r>
              <a:rPr kumimoji="1" lang="en-US" altLang="ko-KR"/>
              <a:t>Interrupt- </a:t>
            </a:r>
            <a:r>
              <a:rPr kumimoji="1" lang="ko-KR" altLang="en-US"/>
              <a:t>이전 요청이 더 이상 필요하지 않을때</a:t>
            </a:r>
            <a:r>
              <a:rPr kumimoji="1" lang="en-US" altLang="ko-KR"/>
              <a:t>( unique num)</a:t>
            </a:r>
          </a:p>
          <a:p>
            <a:r>
              <a:rPr kumimoji="1" lang="en-US" altLang="ko-KR"/>
              <a:t>Metadata: node ID-&gt; inode indentify</a:t>
            </a:r>
            <a:r>
              <a:rPr kumimoji="1" lang="ko-KR" altLang="en-US"/>
              <a:t>하기 위해 필요</a:t>
            </a:r>
            <a:endParaRPr kumimoji="1" lang="en-US" altLang="ko-KR"/>
          </a:p>
          <a:p>
            <a:r>
              <a:rPr kumimoji="1" lang="en-US" altLang="ko-KR"/>
              <a:t>lookup- path</a:t>
            </a:r>
            <a:r>
              <a:rPr kumimoji="1" lang="ko-KR" altLang="en-US"/>
              <a:t>에서 </a:t>
            </a:r>
            <a:r>
              <a:rPr kumimoji="1" lang="en-US" altLang="ko-KR"/>
              <a:t>inode</a:t>
            </a:r>
            <a:r>
              <a:rPr kumimoji="1" lang="ko-KR" altLang="en-US"/>
              <a:t>로 </a:t>
            </a:r>
            <a:r>
              <a:rPr kumimoji="1" lang="en-US" altLang="ko-KR"/>
              <a:t>translation </a:t>
            </a:r>
            <a:r>
              <a:rPr kumimoji="1" lang="ko-KR" altLang="en-US"/>
              <a:t>수행</a:t>
            </a:r>
            <a:endParaRPr kumimoji="1" lang="en-US" altLang="ko-KR"/>
          </a:p>
          <a:p>
            <a:r>
              <a:rPr kumimoji="1" lang="en-US" altLang="ko-KR"/>
              <a:t>Forget- data</a:t>
            </a:r>
            <a:r>
              <a:rPr kumimoji="1" lang="ko-KR" altLang="en-US"/>
              <a:t> </a:t>
            </a:r>
            <a:r>
              <a:rPr kumimoji="1" lang="en-US" altLang="ko-KR"/>
              <a:t>cache</a:t>
            </a:r>
            <a:r>
              <a:rPr kumimoji="1" lang="ko-KR" altLang="en-US"/>
              <a:t>로부터 </a:t>
            </a:r>
            <a:r>
              <a:rPr kumimoji="1" lang="en-US" altLang="ko-KR"/>
              <a:t>inode </a:t>
            </a:r>
            <a:r>
              <a:rPr kumimoji="1" lang="ko-KR" altLang="en-US"/>
              <a:t>제거할때 </a:t>
            </a:r>
            <a:r>
              <a:rPr kumimoji="1" lang="en-US" altLang="ko-KR"/>
              <a:t>kerne</a:t>
            </a:r>
            <a:r>
              <a:rPr kumimoji="1" lang="ko-KR" altLang="en-US"/>
              <a:t>이 데몬에게 요청보내면 데몬은 그에 맞는 데이터구조 할당 해제함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Batchforget</a:t>
            </a:r>
            <a:r>
              <a:rPr kumimoji="1" lang="ko-KR" altLang="en-US"/>
              <a:t>은 한번의 요청으로 다수의 </a:t>
            </a:r>
            <a:r>
              <a:rPr kumimoji="1" lang="en-US" altLang="ko-KR"/>
              <a:t>inode </a:t>
            </a:r>
            <a:r>
              <a:rPr kumimoji="1" lang="ko-KR" altLang="en-US"/>
              <a:t>제거할때 보냄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48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5</a:t>
            </a:r>
            <a:r>
              <a:rPr kumimoji="1" lang="ko-KR" altLang="en-US"/>
              <a:t>개의 큐 설명</a:t>
            </a:r>
            <a:endParaRPr kumimoji="1" lang="en-US" altLang="ko-KR"/>
          </a:p>
          <a:p>
            <a:r>
              <a:rPr kumimoji="1" lang="en-US" altLang="ko-KR"/>
              <a:t>Fuse kernel driver </a:t>
            </a:r>
            <a:r>
              <a:rPr kumimoji="1" lang="ko-KR" altLang="en-US"/>
              <a:t>내부에서 </a:t>
            </a:r>
            <a:r>
              <a:rPr kumimoji="1" lang="en-US" altLang="ko-KR"/>
              <a:t>request</a:t>
            </a:r>
            <a:r>
              <a:rPr kumimoji="1" lang="ko-KR" altLang="en-US"/>
              <a:t>가 관리되는 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=""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=""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=""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=""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=""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bu-fsl/fuse-stackf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81" y="2067096"/>
            <a:ext cx="9738880" cy="1167494"/>
          </a:xfrm>
        </p:spPr>
        <p:txBody>
          <a:bodyPr anchor="t"/>
          <a:lstStyle/>
          <a:p>
            <a:r>
              <a:rPr kumimoji="1" lang="en-US" altLang="ko-KR" sz="3600"/>
              <a:t>To</a:t>
            </a:r>
            <a:r>
              <a:rPr kumimoji="1" lang="ko-KR" altLang="en-US" sz="3600"/>
              <a:t> </a:t>
            </a:r>
            <a:r>
              <a:rPr kumimoji="1" lang="en-US" altLang="ko-KR" sz="3600"/>
              <a:t>FUSE</a:t>
            </a:r>
            <a:r>
              <a:rPr kumimoji="1" lang="ko-KR" altLang="en-US" sz="3600"/>
              <a:t> </a:t>
            </a:r>
            <a:r>
              <a:rPr kumimoji="1" lang="en-US" altLang="ko-KR" sz="3600" smtClean="0"/>
              <a:t>or</a:t>
            </a:r>
            <a:r>
              <a:rPr kumimoji="1" lang="ko-KR" altLang="en-US" sz="3600" smtClean="0"/>
              <a:t> </a:t>
            </a:r>
            <a:r>
              <a:rPr kumimoji="1" lang="en-US" altLang="ko-KR" sz="3600"/>
              <a:t>Not</a:t>
            </a:r>
            <a:r>
              <a:rPr kumimoji="1" lang="ko-KR" altLang="en-US" sz="3600"/>
              <a:t> </a:t>
            </a:r>
            <a:r>
              <a:rPr kumimoji="1" lang="en-US" altLang="ko-KR" sz="3600"/>
              <a:t>To</a:t>
            </a:r>
            <a:r>
              <a:rPr kumimoji="1" lang="ko-KR" altLang="en-US" sz="3600"/>
              <a:t> </a:t>
            </a:r>
            <a:r>
              <a:rPr kumimoji="1" lang="en-US" altLang="ko-KR" sz="3600"/>
              <a:t>FUSE:</a:t>
            </a:r>
            <a:r>
              <a:rPr kumimoji="1" lang="ko-KR" altLang="en-US" sz="3600"/>
              <a:t> </a:t>
            </a:r>
            <a:r>
              <a:rPr kumimoji="1" lang="en-US" altLang="ko-KR" sz="3600"/>
              <a:t>Performance</a:t>
            </a:r>
            <a:r>
              <a:rPr kumimoji="1" lang="ko-KR" altLang="en-US" sz="3600"/>
              <a:t> </a:t>
            </a:r>
            <a:r>
              <a:rPr kumimoji="1" lang="en-US" altLang="ko-KR" sz="3600"/>
              <a:t>of</a:t>
            </a:r>
            <a:r>
              <a:rPr kumimoji="1" lang="ko-KR" altLang="en-US" sz="3600"/>
              <a:t> </a:t>
            </a:r>
            <a:r>
              <a:rPr kumimoji="1" lang="en-US" altLang="ko-KR" sz="3600"/>
              <a:t/>
            </a:r>
            <a:br>
              <a:rPr kumimoji="1" lang="en-US" altLang="ko-KR" sz="3600"/>
            </a:br>
            <a:r>
              <a:rPr kumimoji="1" lang="en-US" altLang="ko-KR" sz="3600"/>
              <a:t>User-Space File Systems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2021. 03. 17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22808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x-none" sz="1400" i="1">
                <a:solidFill>
                  <a:schemeClr val="bg1"/>
                </a:solidFill>
              </a:rPr>
              <a:t>Bharath Kumar Reddy Vangoor, Vasily Tarasov, Erez Zadok</a:t>
            </a:r>
            <a:endParaRPr lang="en" altLang="x-none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x-none" sz="1400" i="1">
                <a:solidFill>
                  <a:schemeClr val="bg1"/>
                </a:solidFill>
              </a:rPr>
              <a:t>In 2017 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Conference on File and storage Technologies (FAST </a:t>
            </a:r>
            <a:r>
              <a:rPr lang="en-US" altLang="ko-KR" sz="1400" i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’17) </a:t>
            </a:r>
            <a:endParaRPr kumimoji="1" lang="ko-KR" altLang="en-US" sz="900" i="1" dirty="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=""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 copy using Splicing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3682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Multi-threaded daemon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284751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/dev/fuse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read()/write() requires a memory copy between the kernel and user space.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they often process a lot of data, FUSE use </a:t>
            </a:r>
            <a:r>
              <a:rPr kumimoji="1"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splicing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functionality.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Tahoma" panose="020B0604030504040204" pitchFamily="34" charset="0"/>
                <a:cs typeface="Tahoma" panose="020B0604030504040204" pitchFamily="34" charset="0"/>
              </a:rPr>
              <a:t>transfer data without copying the data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879529" cy="1341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there are more requests in the pending queue, FUSE spawns additional threads.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thread processes one request at a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processing the  request, each thread checks if there are more than 10 threads running; 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If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so,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exits.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43C0444-E0D3-4AB8-8471-E1E5D9E7A880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Optimizations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EF7B8D2-24BA-4998-9091-50EFB547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6719" y="3570688"/>
            <a:ext cx="438211" cy="857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38E6C05-EE8B-462E-96A7-6A13B966F3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1963" y="3570688"/>
            <a:ext cx="438211" cy="857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78E8AF9-ACCB-4B15-A9D1-C03ECBFD83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7208" y="3570688"/>
            <a:ext cx="438211" cy="857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676D239-A9CA-4455-92F4-CF9C91D2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598" y="1313682"/>
            <a:ext cx="752663" cy="9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=""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440174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Write-back cache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031462"/>
            <a:ext cx="8535222" cy="1664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basic write behavior of FUSE is synchronous and only 4KB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kumimoji="1" lang="ko-KR" alt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daemon.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copying a large file, it can result in performance problems.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FUSE support a write-back policy and make writes asynchronous.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data can be pushed to the user daemon in larger chunks.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43C0444-E0D3-4AB8-8471-E1E5D9E7A880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Optimizations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0BDB0B-8241-409F-A7F6-B7A4F46EF5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13354" y="3913825"/>
            <a:ext cx="5365291" cy="23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StackFS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B451F8C-EF8D-4D0A-A365-3CF500D6D014}"/>
              </a:ext>
            </a:extLst>
          </p:cNvPr>
          <p:cNvSpPr/>
          <p:nvPr/>
        </p:nvSpPr>
        <p:spPr>
          <a:xfrm>
            <a:off x="402771" y="674170"/>
            <a:ext cx="113864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StackFS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/>
              <a:t>Stackable passthrough file system using FUSE’s low-level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/>
              <a:t>StackFS layers on top of an Ext4 file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/>
              <a:t>StackFS passes FUSE requests directly to the Ext4 </a:t>
            </a:r>
          </a:p>
          <a:p>
            <a:endParaRPr lang="en-US" altLang="ko-KR" sz="2400" dirty="0"/>
          </a:p>
        </p:txBody>
      </p:sp>
      <p:pic>
        <p:nvPicPr>
          <p:cNvPr id="10244" name="Picture 4" descr="One Possible Reboot Of The API Stack">
            <a:extLst>
              <a:ext uri="{FF2B5EF4-FFF2-40B4-BE49-F238E27FC236}">
                <a16:creationId xmlns="" xmlns:a16="http://schemas.microsoft.com/office/drawing/2014/main" id="{0D7CBE81-AAB5-41C3-ABA0-8B1424FE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792930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731F4C1-4175-4F94-8308-B299373D404E}"/>
              </a:ext>
            </a:extLst>
          </p:cNvPr>
          <p:cNvSpPr/>
          <p:nvPr/>
        </p:nvSpPr>
        <p:spPr>
          <a:xfrm>
            <a:off x="4734177" y="4620632"/>
            <a:ext cx="18853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Ext4</a:t>
            </a:r>
            <a:endParaRPr lang="en-US" altLang="ko-KR" sz="5400" b="0" cap="none" spc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103C3EB-1329-4DB6-B8BC-0271AD824487}"/>
              </a:ext>
            </a:extLst>
          </p:cNvPr>
          <p:cNvSpPr/>
          <p:nvPr/>
        </p:nvSpPr>
        <p:spPr>
          <a:xfrm>
            <a:off x="4434037" y="3245116"/>
            <a:ext cx="26381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StackFS</a:t>
            </a:r>
            <a:endParaRPr lang="en-US" altLang="ko-KR" sz="5400" b="0" cap="none" spc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5180418-1BBA-4BF5-98BA-8D733D11DF0F}"/>
              </a:ext>
            </a:extLst>
          </p:cNvPr>
          <p:cNvSpPr txBox="1"/>
          <p:nvPr/>
        </p:nvSpPr>
        <p:spPr>
          <a:xfrm>
            <a:off x="4260852" y="6226764"/>
            <a:ext cx="4452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4"/>
              </a:rPr>
              <a:t>https://github.com/sbu-fsl/fuse-stackfs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5.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Evaluation Environment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	</a:t>
            </a:r>
            <a:r>
              <a:rPr lang="en-US" altLang="ko-KR" sz="2400"/>
              <a:t>	</a:t>
            </a:r>
            <a:endParaRPr lang="en-US" altLang="ko-KR" sz="2400" dirty="0"/>
          </a:p>
        </p:txBody>
      </p:sp>
      <p:graphicFrame>
        <p:nvGraphicFramePr>
          <p:cNvPr id="33" name="표 5">
            <a:extLst>
              <a:ext uri="{FF2B5EF4-FFF2-40B4-BE49-F238E27FC236}">
                <a16:creationId xmlns="" xmlns:a16="http://schemas.microsoft.com/office/drawing/2014/main" id="{7E90E50E-149D-4044-A052-0821F2A52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200973"/>
              </p:ext>
            </p:extLst>
          </p:nvPr>
        </p:nvGraphicFramePr>
        <p:xfrm>
          <a:off x="1014894" y="1465122"/>
          <a:ext cx="8795151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395">
                  <a:extLst>
                    <a:ext uri="{9D8B030D-6E8A-4147-A177-3AD203B41FA5}">
                      <a16:colId xmlns="" xmlns:a16="http://schemas.microsoft.com/office/drawing/2014/main" val="3776281665"/>
                    </a:ext>
                  </a:extLst>
                </a:gridCol>
                <a:gridCol w="6242756">
                  <a:extLst>
                    <a:ext uri="{9D8B030D-6E8A-4147-A177-3AD203B41FA5}">
                      <a16:colId xmlns="" xmlns:a16="http://schemas.microsoft.com/office/drawing/2014/main" val="318565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Intel Xeon </a:t>
                      </a:r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 E5530 4 core 2.40GHz processor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46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Memory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GB RAM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869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64-bit Linux 3.14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417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Ext4 /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*StackfsBase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*StackfsOpt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056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200GB Intel X25-M SSD/ 146GB Seagate Savvio 15K.2 </a:t>
                      </a:r>
                      <a:r>
                        <a:rPr lang="en-US" altLang="ko-KR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15KRPM HDD</a:t>
                      </a:r>
                      <a:endParaRPr lang="en-US" altLang="ko-K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327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Workload</a:t>
                      </a:r>
                      <a:endParaRPr lang="en-US" altLang="ko-K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Sequential/random-read/write-N threads-M files</a:t>
                      </a:r>
                      <a:endParaRPr lang="en-US" altLang="ko-KR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210988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C858CE3-6B89-42D6-A103-C1EF69EE464D}"/>
              </a:ext>
            </a:extLst>
          </p:cNvPr>
          <p:cNvSpPr txBox="1"/>
          <p:nvPr/>
        </p:nvSpPr>
        <p:spPr>
          <a:xfrm>
            <a:off x="3776134" y="4381022"/>
            <a:ext cx="7557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*StackfsBase: with no major FUSE optimizations</a:t>
            </a:r>
          </a:p>
          <a:p>
            <a:r>
              <a:rPr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*StackfsOpt: with all FUSE improvements</a:t>
            </a:r>
          </a:p>
          <a:p>
            <a:r>
              <a:rPr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 (write-back cache, increased size of request, multi-threaded, splicing)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5.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Performance Observation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AE36751-C9D3-41A1-8A31-F324542D1DC5}"/>
              </a:ext>
            </a:extLst>
          </p:cNvPr>
          <p:cNvSpPr/>
          <p:nvPr/>
        </p:nvSpPr>
        <p:spPr>
          <a:xfrm>
            <a:off x="951600" y="1530087"/>
            <a:ext cx="889775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1" lang="ko-KR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r>
              <a:rPr kumimoji="1" lang="ko-KR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</a:t>
            </a:r>
            <a:r>
              <a:rPr kumimoji="1" lang="ko-KR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varied across workloads, devices, and FUSE configurations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FC88958-1B09-43A9-B1DF-EFEBFD3119B2}"/>
              </a:ext>
            </a:extLst>
          </p:cNvPr>
          <p:cNvSpPr/>
          <p:nvPr/>
        </p:nvSpPr>
        <p:spPr>
          <a:xfrm>
            <a:off x="951600" y="1878638"/>
            <a:ext cx="6068328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FUSE’s optimizations improve performance significantly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41C06BF-44C8-452D-8936-45266950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9" y="3287973"/>
            <a:ext cx="8222620" cy="6495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966082A7-ED55-4D48-A96A-EB7407FD8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1"/>
          <a:stretch/>
        </p:blipFill>
        <p:spPr>
          <a:xfrm>
            <a:off x="1810339" y="4039491"/>
            <a:ext cx="8222620" cy="2039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D6A415C-A273-4B9C-80D1-5ECA70895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814" y="4363986"/>
            <a:ext cx="8222620" cy="2076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619A1A-9138-4DF9-BF1B-1F7482D8C628}"/>
              </a:ext>
            </a:extLst>
          </p:cNvPr>
          <p:cNvSpPr/>
          <p:nvPr/>
        </p:nvSpPr>
        <p:spPr>
          <a:xfrm>
            <a:off x="9076266" y="3970076"/>
            <a:ext cx="956693" cy="2958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E0A9394-D7AE-4096-98C2-AC856BEB2B0E}"/>
              </a:ext>
            </a:extLst>
          </p:cNvPr>
          <p:cNvSpPr/>
          <p:nvPr/>
        </p:nvSpPr>
        <p:spPr>
          <a:xfrm>
            <a:off x="6095999" y="4309291"/>
            <a:ext cx="956693" cy="2958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D597A64-924D-464B-B9A4-B5F7C61A67D5}"/>
              </a:ext>
            </a:extLst>
          </p:cNvPr>
          <p:cNvSpPr/>
          <p:nvPr/>
        </p:nvSpPr>
        <p:spPr>
          <a:xfrm>
            <a:off x="5100856" y="4311650"/>
            <a:ext cx="956693" cy="29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985F862-CA0B-4C53-9C6C-C0BD3CB450BA}"/>
              </a:ext>
            </a:extLst>
          </p:cNvPr>
          <p:cNvSpPr/>
          <p:nvPr/>
        </p:nvSpPr>
        <p:spPr>
          <a:xfrm>
            <a:off x="9075915" y="3969363"/>
            <a:ext cx="956693" cy="2978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5.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Performance Observation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AE36751-C9D3-41A1-8A31-F324542D1DC5}"/>
              </a:ext>
            </a:extLst>
          </p:cNvPr>
          <p:cNvSpPr/>
          <p:nvPr/>
        </p:nvSpPr>
        <p:spPr>
          <a:xfrm>
            <a:off x="951600" y="1530087"/>
            <a:ext cx="7415556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optimizations can degrade the performance on other workloads.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FC88958-1B09-43A9-B1DF-EFEBFD3119B2}"/>
              </a:ext>
            </a:extLst>
          </p:cNvPr>
          <p:cNvSpPr/>
          <p:nvPr/>
        </p:nvSpPr>
        <p:spPr>
          <a:xfrm>
            <a:off x="951600" y="1878638"/>
            <a:ext cx="7737311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two file-create workloads fell into the red group (50%</a:t>
            </a:r>
            <a:r>
              <a:rPr kumimoji="1" lang="ko-KR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↑</a:t>
            </a: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degration)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49FA4A7-C1EC-4D71-8181-220B2A52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9" y="4033403"/>
            <a:ext cx="8222620" cy="2076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4D58140A-F3E1-4509-A42D-30A559E24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" b="5888"/>
          <a:stretch/>
        </p:blipFill>
        <p:spPr>
          <a:xfrm>
            <a:off x="1819863" y="4336957"/>
            <a:ext cx="8213095" cy="4340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6FCB5B63-C097-408A-9523-7ECFDDCA6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339" y="3287973"/>
            <a:ext cx="8222620" cy="64951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192075FC-6100-48F8-A62A-5B66AB4D6481}"/>
              </a:ext>
            </a:extLst>
          </p:cNvPr>
          <p:cNvSpPr/>
          <p:nvPr/>
        </p:nvSpPr>
        <p:spPr>
          <a:xfrm>
            <a:off x="5100856" y="3987800"/>
            <a:ext cx="1995269" cy="29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A3E7B34-FA6D-411C-B098-743F41A4E49D}"/>
              </a:ext>
            </a:extLst>
          </p:cNvPr>
          <p:cNvSpPr/>
          <p:nvPr/>
        </p:nvSpPr>
        <p:spPr>
          <a:xfrm>
            <a:off x="8037689" y="3987800"/>
            <a:ext cx="1995269" cy="29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F053AEB-BAF0-40F4-8E34-5C6B819B87BD}"/>
              </a:ext>
            </a:extLst>
          </p:cNvPr>
          <p:cNvSpPr/>
          <p:nvPr/>
        </p:nvSpPr>
        <p:spPr>
          <a:xfrm>
            <a:off x="5100856" y="4324790"/>
            <a:ext cx="1995269" cy="446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D9885E5-9E89-42D3-B53F-53742514B811}"/>
              </a:ext>
            </a:extLst>
          </p:cNvPr>
          <p:cNvSpPr/>
          <p:nvPr/>
        </p:nvSpPr>
        <p:spPr>
          <a:xfrm>
            <a:off x="8037688" y="4324790"/>
            <a:ext cx="1995269" cy="446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5.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Performance Observation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AE36751-C9D3-41A1-8A31-F324542D1DC5}"/>
              </a:ext>
            </a:extLst>
          </p:cNvPr>
          <p:cNvSpPr/>
          <p:nvPr/>
        </p:nvSpPr>
        <p:spPr>
          <a:xfrm>
            <a:off x="951600" y="1530087"/>
            <a:ext cx="8165633" cy="1282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depends significantly on the underlying device.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Stackfs performs visibly worse for metadata-intensive and macro workloads</a:t>
            </a:r>
          </a:p>
          <a:p>
            <a:pPr>
              <a:lnSpc>
                <a:spcPct val="150000"/>
              </a:lnSpc>
            </a:pPr>
            <a:r>
              <a:rPr kumimoji="1"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(especially low for SSDs)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4D58140A-F3E1-4509-A42D-30A559E24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" b="5888"/>
          <a:stretch/>
        </p:blipFill>
        <p:spPr>
          <a:xfrm>
            <a:off x="1689688" y="3921960"/>
            <a:ext cx="8213095" cy="4340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6FCB5B63-C097-408A-9523-7ECFDDCA6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39" y="3208942"/>
            <a:ext cx="8222620" cy="649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5411B82-8C2E-4525-9464-6ECC86289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163" y="4355993"/>
            <a:ext cx="8213095" cy="154141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C698CC8-DC4F-4BF8-946E-AC004032280B}"/>
              </a:ext>
            </a:extLst>
          </p:cNvPr>
          <p:cNvSpPr/>
          <p:nvPr/>
        </p:nvSpPr>
        <p:spPr>
          <a:xfrm>
            <a:off x="4973856" y="5683250"/>
            <a:ext cx="1995269" cy="2469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BDDB2CE-9DF2-4C94-905D-82D84C60969A}"/>
              </a:ext>
            </a:extLst>
          </p:cNvPr>
          <p:cNvSpPr/>
          <p:nvPr/>
        </p:nvSpPr>
        <p:spPr>
          <a:xfrm>
            <a:off x="7910689" y="5683250"/>
            <a:ext cx="1995269" cy="2469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01720146-992C-4D3B-ADA7-5E0E2C8A1728}"/>
              </a:ext>
            </a:extLst>
          </p:cNvPr>
          <p:cNvSpPr/>
          <p:nvPr/>
        </p:nvSpPr>
        <p:spPr>
          <a:xfrm>
            <a:off x="4973856" y="3921960"/>
            <a:ext cx="1995269" cy="20082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43561D74-42DF-409D-9374-3781DAD3F505}"/>
              </a:ext>
            </a:extLst>
          </p:cNvPr>
          <p:cNvSpPr/>
          <p:nvPr/>
        </p:nvSpPr>
        <p:spPr>
          <a:xfrm>
            <a:off x="7910689" y="3921960"/>
            <a:ext cx="1995269" cy="20082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="" xmlns:a16="http://schemas.microsoft.com/office/drawing/2014/main" id="{72704963-3703-4D5F-8840-4F79E39D4AE2}"/>
              </a:ext>
            </a:extLst>
          </p:cNvPr>
          <p:cNvSpPr txBox="1">
            <a:spLocks/>
          </p:cNvSpPr>
          <p:nvPr/>
        </p:nvSpPr>
        <p:spPr>
          <a:xfrm>
            <a:off x="980959" y="1379017"/>
            <a:ext cx="2895582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workloads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2BFF517-88ED-4FC8-AAEA-3D8C9BA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9" y="1977023"/>
            <a:ext cx="5760000" cy="4006014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="" xmlns:a16="http://schemas.microsoft.com/office/drawing/2014/main" id="{41A74E32-62AE-4726-A54E-74C4C328298F}"/>
              </a:ext>
            </a:extLst>
          </p:cNvPr>
          <p:cNvSpPr txBox="1">
            <a:spLocks/>
          </p:cNvSpPr>
          <p:nvPr/>
        </p:nvSpPr>
        <p:spPr>
          <a:xfrm>
            <a:off x="6724938" y="1379017"/>
            <a:ext cx="2895582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workloads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6A27C58-9806-4EA2-9B26-B8F9CD935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623" y="2005532"/>
            <a:ext cx="5760000" cy="39489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BC6C200-217A-4194-8AE1-B9D785FB269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workloads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537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5.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470496-967D-443A-AF62-D9173632C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44" y="1897581"/>
            <a:ext cx="5029902" cy="3667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F4C962-ABB8-46C7-AB64-4FF22E007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1" y="2047193"/>
            <a:ext cx="5687448" cy="3182523"/>
          </a:xfrm>
          <a:prstGeom prst="rect">
            <a:avLst/>
          </a:prstGeom>
        </p:spPr>
      </p:pic>
      <p:sp>
        <p:nvSpPr>
          <p:cNvPr id="49" name="내용 개체 틀 3">
            <a:extLst>
              <a:ext uri="{FF2B5EF4-FFF2-40B4-BE49-F238E27FC236}">
                <a16:creationId xmlns="" xmlns:a16="http://schemas.microsoft.com/office/drawing/2014/main" id="{1C76D36A-2F59-453F-A2C4-65C0B63E3FAB}"/>
              </a:ext>
            </a:extLst>
          </p:cNvPr>
          <p:cNvSpPr txBox="1">
            <a:spLocks/>
          </p:cNvSpPr>
          <p:nvPr/>
        </p:nvSpPr>
        <p:spPr>
          <a:xfrm>
            <a:off x="798270" y="1196454"/>
            <a:ext cx="3897907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tracing points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="" xmlns:a16="http://schemas.microsoft.com/office/drawing/2014/main" id="{72704963-3703-4D5F-8840-4F79E39D4AE2}"/>
              </a:ext>
            </a:extLst>
          </p:cNvPr>
          <p:cNvSpPr txBox="1">
            <a:spLocks/>
          </p:cNvSpPr>
          <p:nvPr/>
        </p:nvSpPr>
        <p:spPr>
          <a:xfrm>
            <a:off x="980959" y="1096795"/>
            <a:ext cx="2895582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Metadata workloads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="" xmlns:a16="http://schemas.microsoft.com/office/drawing/2014/main" id="{41A74E32-62AE-4726-A54E-74C4C328298F}"/>
              </a:ext>
            </a:extLst>
          </p:cNvPr>
          <p:cNvSpPr txBox="1">
            <a:spLocks/>
          </p:cNvSpPr>
          <p:nvPr/>
        </p:nvSpPr>
        <p:spPr>
          <a:xfrm>
            <a:off x="6724938" y="1096795"/>
            <a:ext cx="3318348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Macro server </a:t>
            </a: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workloads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F546A4B-01CD-466A-8B5A-E288701E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7" y="1897808"/>
            <a:ext cx="524874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3533467-5833-4FD1-8878-CE54F18E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325" y="1897808"/>
            <a:ext cx="5615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FUSE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StackFS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98184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000" b="1"/>
              <a:t>FUSE is one of the most popular user-space file system frameworks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x-none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000" b="1"/>
              <a:t>In-depth performance analysis of FUSE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x-none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000" b="1"/>
              <a:t>Depending on the workload/hardware, FUSE performance degration can be imperceptible or as high as -83%</a:t>
            </a:r>
          </a:p>
          <a:p>
            <a:pPr>
              <a:lnSpc>
                <a:spcPct val="150000"/>
              </a:lnSpc>
            </a:pPr>
            <a:r>
              <a:rPr lang="en" altLang="x-none" sz="2000"/>
              <a:t>	</a:t>
            </a:r>
            <a:endParaRPr lang="en" altLang="x-none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580443"/>
            <a:ext cx="10417215" cy="3944593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3938563" y="4677892"/>
            <a:ext cx="4314873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400" dirty="0">
                <a:ea typeface="GungSeo" pitchFamily="2" charset="-127"/>
              </a:rPr>
              <a:t>Thank You!</a:t>
            </a:r>
            <a:endParaRPr kumimoji="1" lang="ko-KR" altLang="en-US" sz="5400" dirty="0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66DC54BC-8D21-41F3-B8DC-143CABEB8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81" y="2067096"/>
            <a:ext cx="9738880" cy="1167494"/>
          </a:xfrm>
        </p:spPr>
        <p:txBody>
          <a:bodyPr anchor="t"/>
          <a:lstStyle/>
          <a:p>
            <a:r>
              <a:rPr kumimoji="1" lang="en-US" altLang="ko-KR" sz="3600"/>
              <a:t>To</a:t>
            </a:r>
            <a:r>
              <a:rPr kumimoji="1" lang="ko-KR" altLang="en-US" sz="3600"/>
              <a:t> </a:t>
            </a:r>
            <a:r>
              <a:rPr kumimoji="1" lang="en-US" altLang="ko-KR" sz="3600"/>
              <a:t>FUSE</a:t>
            </a:r>
            <a:r>
              <a:rPr kumimoji="1" lang="ko-KR" altLang="en-US" sz="3600"/>
              <a:t> </a:t>
            </a:r>
            <a:r>
              <a:rPr kumimoji="1" lang="en-US" altLang="ko-KR" sz="3600" smtClean="0"/>
              <a:t>or</a:t>
            </a:r>
            <a:r>
              <a:rPr kumimoji="1" lang="ko-KR" altLang="en-US" sz="3600" smtClean="0"/>
              <a:t> </a:t>
            </a:r>
            <a:r>
              <a:rPr kumimoji="1" lang="en-US" altLang="ko-KR" sz="3600"/>
              <a:t>Not</a:t>
            </a:r>
            <a:r>
              <a:rPr kumimoji="1" lang="ko-KR" altLang="en-US" sz="3600"/>
              <a:t> </a:t>
            </a:r>
            <a:r>
              <a:rPr kumimoji="1" lang="en-US" altLang="ko-KR" sz="3600"/>
              <a:t>To</a:t>
            </a:r>
            <a:r>
              <a:rPr kumimoji="1" lang="ko-KR" altLang="en-US" sz="3600"/>
              <a:t> </a:t>
            </a:r>
            <a:r>
              <a:rPr kumimoji="1" lang="en-US" altLang="ko-KR" sz="3600"/>
              <a:t>FUSE:</a:t>
            </a:r>
            <a:r>
              <a:rPr kumimoji="1" lang="ko-KR" altLang="en-US" sz="3600"/>
              <a:t> </a:t>
            </a:r>
            <a:r>
              <a:rPr kumimoji="1" lang="en-US" altLang="ko-KR" sz="3600"/>
              <a:t>Performance</a:t>
            </a:r>
            <a:r>
              <a:rPr kumimoji="1" lang="ko-KR" altLang="en-US" sz="3600"/>
              <a:t> </a:t>
            </a:r>
            <a:r>
              <a:rPr kumimoji="1" lang="en-US" altLang="ko-KR" sz="3600"/>
              <a:t>of</a:t>
            </a:r>
            <a:r>
              <a:rPr kumimoji="1" lang="ko-KR" altLang="en-US" sz="3600"/>
              <a:t> </a:t>
            </a:r>
            <a:r>
              <a:rPr kumimoji="1" lang="en-US" altLang="ko-KR" sz="3600"/>
              <a:t/>
            </a:r>
            <a:br>
              <a:rPr kumimoji="1" lang="en-US" altLang="ko-KR" sz="3600"/>
            </a:br>
            <a:r>
              <a:rPr kumimoji="1" lang="en-US" altLang="ko-KR" sz="3600"/>
              <a:t>User-Space File Systems</a:t>
            </a:r>
            <a:endParaRPr kumimoji="1" lang="ko-KR" altLang="en-US" sz="3600" dirty="0"/>
          </a:p>
        </p:txBody>
      </p:sp>
      <p:sp>
        <p:nvSpPr>
          <p:cNvPr id="11" name="부제목 2">
            <a:extLst>
              <a:ext uri="{FF2B5EF4-FFF2-40B4-BE49-F238E27FC236}">
                <a16:creationId xmlns="" xmlns:a16="http://schemas.microsoft.com/office/drawing/2014/main" id="{F205CE9D-3164-43AB-AB33-09092E598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2021. 03. 17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65BE97FE-1F12-45CA-9E03-84C3845FC892}"/>
              </a:ext>
            </a:extLst>
          </p:cNvPr>
          <p:cNvSpPr txBox="1">
            <a:spLocks/>
          </p:cNvSpPr>
          <p:nvPr/>
        </p:nvSpPr>
        <p:spPr>
          <a:xfrm>
            <a:off x="22808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x-none" sz="1400" i="1">
                <a:solidFill>
                  <a:schemeClr val="bg1"/>
                </a:solidFill>
              </a:rPr>
              <a:t>Bharath Kumar Reddy Vangoor, Vasily Tarasov, Erez Zadok</a:t>
            </a:r>
            <a:endParaRPr lang="en" altLang="x-none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x-none" sz="1400" i="1">
                <a:solidFill>
                  <a:schemeClr val="bg1"/>
                </a:solidFill>
              </a:rPr>
              <a:t>In 2017 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Conference on File and storage Technologies (FAST </a:t>
            </a:r>
            <a:r>
              <a:rPr lang="en-US" altLang="ko-KR" sz="1400" i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’17) </a:t>
            </a:r>
            <a:endParaRPr kumimoji="1" lang="ko-KR" altLang="en-US" sz="900" i="1" dirty="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A9420EF-6AD0-4DDA-AA79-972598D9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7" y="1764552"/>
            <a:ext cx="4300224" cy="202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5AA8C23-3CE2-41D0-A5D4-AC73193CE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513"/>
          <a:stretch/>
        </p:blipFill>
        <p:spPr>
          <a:xfrm>
            <a:off x="829612" y="4302838"/>
            <a:ext cx="4338489" cy="402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1BBFF550-8DEB-4E98-80CD-55AAACE9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072" b="-1859"/>
          <a:stretch/>
        </p:blipFill>
        <p:spPr>
          <a:xfrm>
            <a:off x="829612" y="4849643"/>
            <a:ext cx="4338489" cy="801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62C427-6F93-4EDD-AA3A-ECC1E30BE891}"/>
              </a:ext>
            </a:extLst>
          </p:cNvPr>
          <p:cNvSpPr txBox="1"/>
          <p:nvPr/>
        </p:nvSpPr>
        <p:spPr>
          <a:xfrm>
            <a:off x="2732420" y="4559130"/>
            <a:ext cx="634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…</a:t>
            </a:r>
            <a:endParaRPr lang="ko-KR" altLang="en-US" sz="1600"/>
          </a:p>
        </p:txBody>
      </p:sp>
      <p:pic>
        <p:nvPicPr>
          <p:cNvPr id="2052" name="Picture 4" descr="미닛메이드] 상큼하게 터져볼래~? 블링 블링 마블리의 미닛메이드 청포도 음료 광고 : 네이버 블로그">
            <a:extLst>
              <a:ext uri="{FF2B5EF4-FFF2-40B4-BE49-F238E27FC236}">
                <a16:creationId xmlns="" xmlns:a16="http://schemas.microsoft.com/office/drawing/2014/main" id="{C2B66F19-CC52-45D2-8F89-1ECCFE8F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048" y="1764552"/>
            <a:ext cx="4073264" cy="210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4ABD0D1-5B0A-4591-AA82-86839157A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822"/>
          <a:stretch/>
        </p:blipFill>
        <p:spPr>
          <a:xfrm>
            <a:off x="9428085" y="2491986"/>
            <a:ext cx="1762371" cy="7525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A089D44-B83F-4F68-B857-1252F2311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048" y="4094094"/>
            <a:ext cx="3998651" cy="19344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61FA701-80F0-4DAA-8AFF-9D8854450D4A}"/>
              </a:ext>
            </a:extLst>
          </p:cNvPr>
          <p:cNvSpPr/>
          <p:nvPr/>
        </p:nvSpPr>
        <p:spPr>
          <a:xfrm>
            <a:off x="8159940" y="5590884"/>
            <a:ext cx="2743200" cy="307777"/>
          </a:xfrm>
          <a:prstGeom prst="rect">
            <a:avLst/>
          </a:prstGeom>
          <a:solidFill>
            <a:srgbClr val="373648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파일시스템 개발하기 쉽구먼</a:t>
            </a:r>
            <a:r>
              <a:rPr lang="en-US" altLang="ko-KR" sz="1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~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CC36C69-2305-40F8-AFA9-61CF04821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910" y="3372313"/>
            <a:ext cx="1380825" cy="108464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449858E-16F1-4B42-BACE-1D4D68D831AD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Controversy on Userspace</a:t>
            </a:r>
            <a:r>
              <a:rPr lang="ko-KR" altLang="en-US" sz="2800" b="1">
                <a:solidFill>
                  <a:srgbClr val="083486"/>
                </a:solidFill>
              </a:rPr>
              <a:t> </a:t>
            </a:r>
            <a:r>
              <a:rPr lang="en-US" altLang="ko-KR" sz="2800" b="1">
                <a:solidFill>
                  <a:srgbClr val="083486"/>
                </a:solidFill>
              </a:rPr>
              <a:t>file</a:t>
            </a:r>
            <a:r>
              <a:rPr lang="ko-KR" altLang="en-US" sz="2800" b="1">
                <a:solidFill>
                  <a:srgbClr val="083486"/>
                </a:solidFill>
              </a:rPr>
              <a:t> </a:t>
            </a:r>
            <a:r>
              <a:rPr lang="en-US" altLang="ko-KR" sz="2800" b="1">
                <a:solidFill>
                  <a:srgbClr val="083486"/>
                </a:solidFill>
              </a:rPr>
              <a:t>system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537049F-B712-4B8D-AF43-A7CADB599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31" b="95541" l="6959" r="91495">
                        <a14:foregroundMark x1="51546" y1="7431" x2="51546" y2="7431"/>
                        <a14:foregroundMark x1="31186" y1="7431" x2="31186" y2="7431"/>
                        <a14:foregroundMark x1="19330" y1="80679" x2="19330" y2="80679"/>
                        <a14:foregroundMark x1="6959" y1="81104" x2="6959" y2="81104"/>
                        <a14:foregroundMark x1="48711" y1="41826" x2="48711" y2="41826"/>
                        <a14:foregroundMark x1="52062" y1="43949" x2="52062" y2="43949"/>
                        <a14:foregroundMark x1="55670" y1="39066" x2="41753" y2="55414"/>
                        <a14:foregroundMark x1="54124" y1="40977" x2="46134" y2="76221"/>
                        <a14:foregroundMark x1="68041" y1="38641" x2="50258" y2="83227"/>
                        <a14:foregroundMark x1="57216" y1="40127" x2="44588" y2="85563"/>
                        <a14:foregroundMark x1="54124" y1="46285" x2="55155" y2="81529"/>
                        <a14:foregroundMark x1="62113" y1="52017" x2="63660" y2="85138"/>
                        <a14:foregroundMark x1="65464" y1="56263" x2="67526" y2="79193"/>
                        <a14:foregroundMark x1="65979" y1="48408" x2="66495" y2="79830"/>
                        <a14:foregroundMark x1="62629" y1="41826" x2="52577" y2="64756"/>
                        <a14:foregroundMark x1="52577" y1="64756" x2="52577" y2="64756"/>
                        <a14:foregroundMark x1="57216" y1="37792" x2="41237" y2="72187"/>
                        <a14:foregroundMark x1="42784" y1="27601" x2="34794" y2="63482"/>
                        <a14:foregroundMark x1="42268" y1="31635" x2="29897" y2="69639"/>
                        <a14:foregroundMark x1="32216" y1="43524" x2="25773" y2="71762"/>
                        <a14:foregroundMark x1="29897" y1="53291" x2="31701" y2="77919"/>
                        <a14:foregroundMark x1="31701" y1="77919" x2="58505" y2="82803"/>
                        <a14:foregroundMark x1="58505" y1="82803" x2="61598" y2="78344"/>
                        <a14:foregroundMark x1="89433" y1="85138" x2="91495" y2="83652"/>
                        <a14:foregroundMark x1="71907" y1="93843" x2="75515" y2="88110"/>
                        <a14:foregroundMark x1="34794" y1="92569" x2="21392" y2="88535"/>
                        <a14:foregroundMark x1="23454" y1="92569" x2="34794" y2="90870"/>
                        <a14:foregroundMark x1="35309" y1="93418" x2="28866" y2="95541"/>
                        <a14:foregroundMark x1="28866" y1="94268" x2="28866" y2="94268"/>
                        <a14:foregroundMark x1="69588" y1="95541" x2="72938" y2="94692"/>
                        <a14:foregroundMark x1="55670" y1="23779" x2="55670" y2="23779"/>
                        <a14:foregroundMark x1="55670" y1="21019" x2="55670" y2="21019"/>
                        <a14:foregroundMark x1="52062" y1="19321" x2="57216" y2="25053"/>
                        <a14:foregroundMark x1="39175" y1="18047" x2="42268" y2="30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9677" y="2659436"/>
            <a:ext cx="705770" cy="85674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438067-FE42-41B9-91C7-6A6A45082A25}"/>
              </a:ext>
            </a:extLst>
          </p:cNvPr>
          <p:cNvSpPr/>
          <p:nvPr/>
        </p:nvSpPr>
        <p:spPr>
          <a:xfrm>
            <a:off x="7080111" y="1556747"/>
            <a:ext cx="4451910" cy="464001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2EDC851-F32D-4B6E-A380-A10F794DF8A5}"/>
              </a:ext>
            </a:extLst>
          </p:cNvPr>
          <p:cNvSpPr/>
          <p:nvPr/>
        </p:nvSpPr>
        <p:spPr>
          <a:xfrm>
            <a:off x="3280599" y="1860542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Development</a:t>
            </a:r>
            <a:r>
              <a:rPr lang="ko-KR" altLang="en-US" sz="2000" b="1"/>
              <a:t> </a:t>
            </a:r>
            <a:r>
              <a:rPr lang="en-US" altLang="ko-KR" sz="2000" b="1"/>
              <a:t>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Portability</a:t>
            </a: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Existing Code and User Base</a:t>
            </a:r>
            <a:endParaRPr lang="en-US" altLang="ko-KR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1C53043-6604-4E8E-8331-9648C444B542}"/>
              </a:ext>
            </a:extLst>
          </p:cNvPr>
          <p:cNvSpPr/>
          <p:nvPr/>
        </p:nvSpPr>
        <p:spPr>
          <a:xfrm>
            <a:off x="3280599" y="1201561"/>
            <a:ext cx="5290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User-space file systems</a:t>
            </a:r>
            <a:endParaRPr lang="en" altLang="x-none" sz="1600" b="1" i="1" u="sng" dirty="0">
              <a:solidFill>
                <a:srgbClr val="C31E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6438067-FE42-41B9-91C7-6A6A45082A25}"/>
              </a:ext>
            </a:extLst>
          </p:cNvPr>
          <p:cNvSpPr/>
          <p:nvPr/>
        </p:nvSpPr>
        <p:spPr>
          <a:xfrm>
            <a:off x="2428008" y="1065800"/>
            <a:ext cx="7020792" cy="340912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삼각형 34">
            <a:extLst>
              <a:ext uri="{FF2B5EF4-FFF2-40B4-BE49-F238E27FC236}">
                <a16:creationId xmlns="" xmlns:a16="http://schemas.microsoft.com/office/drawing/2014/main" id="{59A16032-E256-45E7-A36D-350668544B99}"/>
              </a:ext>
            </a:extLst>
          </p:cNvPr>
          <p:cNvSpPr/>
          <p:nvPr/>
        </p:nvSpPr>
        <p:spPr>
          <a:xfrm rot="10800000">
            <a:off x="3198993" y="4787406"/>
            <a:ext cx="5372394" cy="461666"/>
          </a:xfrm>
          <a:prstGeom prst="triangle">
            <a:avLst>
              <a:gd name="adj" fmla="val 5037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66DBE48-9452-49EB-B051-284A906C6609}"/>
              </a:ext>
            </a:extLst>
          </p:cNvPr>
          <p:cNvSpPr txBox="1"/>
          <p:nvPr/>
        </p:nvSpPr>
        <p:spPr>
          <a:xfrm>
            <a:off x="4096146" y="5561367"/>
            <a:ext cx="3578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C00000"/>
                </a:solidFill>
              </a:rPr>
              <a:t>performance overhead</a:t>
            </a:r>
            <a:endParaRPr lang="ko-KR" altLang="en-US" sz="240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AC1339E-B7C9-436F-83EE-9535DC44C515}"/>
              </a:ext>
            </a:extLst>
          </p:cNvPr>
          <p:cNvSpPr txBox="1"/>
          <p:nvPr/>
        </p:nvSpPr>
        <p:spPr>
          <a:xfrm>
            <a:off x="5637370" y="4868869"/>
            <a:ext cx="66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>
                <a:solidFill>
                  <a:srgbClr val="C00000"/>
                </a:solidFill>
              </a:rPr>
              <a:t>?</a:t>
            </a:r>
            <a:endParaRPr lang="ko-KR" altLang="en-US" sz="5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4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high-level architecture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Linux</a:t>
            </a:r>
            <a:r>
              <a:rPr lang="ko-KR" altLang="en-US" sz="2400"/>
              <a:t> </a:t>
            </a:r>
            <a:r>
              <a:rPr lang="en-US" altLang="ko-KR" sz="2400"/>
              <a:t>kernel module(fuse.ko), FUSE driver, User-space daemon </a:t>
            </a:r>
            <a:endParaRPr lang="en-US" altLang="ko-KR" sz="2400" dirty="0"/>
          </a:p>
        </p:txBody>
      </p:sp>
      <p:pic>
        <p:nvPicPr>
          <p:cNvPr id="120" name="그림 119">
            <a:extLst>
              <a:ext uri="{FF2B5EF4-FFF2-40B4-BE49-F238E27FC236}">
                <a16:creationId xmlns="" xmlns:a16="http://schemas.microsoft.com/office/drawing/2014/main" id="{D07F3694-0F2A-41B4-9E6D-D82C86C5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52" y="1779719"/>
            <a:ext cx="9289694" cy="4567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20DA697-3367-41A8-8A36-458D06C1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152" y="4983528"/>
            <a:ext cx="1505160" cy="10860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2B1CB43-3A03-429F-8B00-3912FB77AD6A}"/>
              </a:ext>
            </a:extLst>
          </p:cNvPr>
          <p:cNvSpPr/>
          <p:nvPr/>
        </p:nvSpPr>
        <p:spPr>
          <a:xfrm>
            <a:off x="9058275" y="5238750"/>
            <a:ext cx="1390650" cy="110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CE84650-D116-4A6D-A9C1-DC51B0011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286" y="6412553"/>
            <a:ext cx="322942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high-level architecture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Linux</a:t>
            </a:r>
            <a:r>
              <a:rPr lang="ko-KR" altLang="en-US" sz="2400"/>
              <a:t> </a:t>
            </a:r>
            <a:r>
              <a:rPr lang="en-US" altLang="ko-KR" sz="2400"/>
              <a:t>kernel module(fuse.ko), FUSE driver, User-space daemon </a:t>
            </a:r>
            <a:endParaRPr lang="en-US" altLang="ko-KR" sz="2400" dirty="0"/>
          </a:p>
        </p:txBody>
      </p:sp>
      <p:pic>
        <p:nvPicPr>
          <p:cNvPr id="120" name="그림 119">
            <a:extLst>
              <a:ext uri="{FF2B5EF4-FFF2-40B4-BE49-F238E27FC236}">
                <a16:creationId xmlns="" xmlns:a16="http://schemas.microsoft.com/office/drawing/2014/main" id="{D07F3694-0F2A-41B4-9E6D-D82C86C5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52" y="1779719"/>
            <a:ext cx="9289694" cy="4567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20DA697-3367-41A8-8A36-458D06C1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152" y="4983528"/>
            <a:ext cx="1505160" cy="10860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2B1CB43-3A03-429F-8B00-3912FB77AD6A}"/>
              </a:ext>
            </a:extLst>
          </p:cNvPr>
          <p:cNvSpPr/>
          <p:nvPr/>
        </p:nvSpPr>
        <p:spPr>
          <a:xfrm>
            <a:off x="9058275" y="5238750"/>
            <a:ext cx="1390650" cy="110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EECDE23-4F86-42A3-94A8-813F8CB7A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900" y="3396725"/>
            <a:ext cx="2819794" cy="371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BB4A0A6-ADDF-47CF-A37D-F8CF6479D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488" y="3212589"/>
            <a:ext cx="1905266" cy="18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4DA6939-CDA0-41F6-B9C5-FE5EB06F24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650"/>
          <a:stretch/>
        </p:blipFill>
        <p:spPr>
          <a:xfrm>
            <a:off x="6537406" y="2076011"/>
            <a:ext cx="3419394" cy="7789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8BDEA04E-E6AF-40AB-A297-151D85168D87}"/>
              </a:ext>
            </a:extLst>
          </p:cNvPr>
          <p:cNvSpPr/>
          <p:nvPr/>
        </p:nvSpPr>
        <p:spPr>
          <a:xfrm>
            <a:off x="7263644" y="2399707"/>
            <a:ext cx="887865" cy="11712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7B3C7D-FC2F-45F9-8AEB-043B0A9B32A8}"/>
              </a:ext>
            </a:extLst>
          </p:cNvPr>
          <p:cNvSpPr/>
          <p:nvPr/>
        </p:nvSpPr>
        <p:spPr>
          <a:xfrm>
            <a:off x="7518400" y="4086578"/>
            <a:ext cx="485422" cy="1298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Request 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/>
              <a:t>User-kernel protocol, Request types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B1E6784-C930-43C6-807D-F5AC5B82F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9"/>
          <a:stretch/>
        </p:blipFill>
        <p:spPr>
          <a:xfrm>
            <a:off x="5449928" y="1874499"/>
            <a:ext cx="4987673" cy="43470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6C1645B-A503-47A5-B26F-8B10C6FC4ABD}"/>
              </a:ext>
            </a:extLst>
          </p:cNvPr>
          <p:cNvSpPr/>
          <p:nvPr/>
        </p:nvSpPr>
        <p:spPr>
          <a:xfrm>
            <a:off x="6865726" y="2184520"/>
            <a:ext cx="3486185" cy="391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="" xmlns:a16="http://schemas.microsoft.com/office/drawing/2014/main" id="{936A5692-237A-449D-8A50-D387FD6B4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86"/>
          <a:stretch/>
        </p:blipFill>
        <p:spPr>
          <a:xfrm>
            <a:off x="969613" y="2919056"/>
            <a:ext cx="3092799" cy="146909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DEA1BF34-D80D-4D8F-A1CE-6F36588A8A67}"/>
              </a:ext>
            </a:extLst>
          </p:cNvPr>
          <p:cNvSpPr txBox="1"/>
          <p:nvPr/>
        </p:nvSpPr>
        <p:spPr>
          <a:xfrm>
            <a:off x="2066877" y="2664441"/>
            <a:ext cx="48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B5A1642-EAC4-410E-9B80-1AB9371DAA72}"/>
              </a:ext>
            </a:extLst>
          </p:cNvPr>
          <p:cNvSpPr txBox="1"/>
          <p:nvPr/>
        </p:nvSpPr>
        <p:spPr>
          <a:xfrm>
            <a:off x="1009656" y="1969076"/>
            <a:ext cx="30562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Linux Kernel</a:t>
            </a:r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include/uapi/linux/fuse.h</a:t>
            </a:r>
          </a:p>
          <a:p>
            <a:r>
              <a:rPr lang="en-US" altLang="ko-KR" sz="1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level lib</a:t>
            </a:r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include/fuse_kernel.h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EAF00D7B-9413-4365-98B6-E78A1C2BC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71"/>
          <a:stretch/>
        </p:blipFill>
        <p:spPr>
          <a:xfrm>
            <a:off x="1191999" y="2471708"/>
            <a:ext cx="2835561" cy="31835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C058785E-7A02-42D8-8D70-F82173BED731}"/>
              </a:ext>
            </a:extLst>
          </p:cNvPr>
          <p:cNvSpPr txBox="1"/>
          <p:nvPr/>
        </p:nvSpPr>
        <p:spPr>
          <a:xfrm rot="5400000">
            <a:off x="1683550" y="4611027"/>
            <a:ext cx="48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="" xmlns:a16="http://schemas.microsoft.com/office/drawing/2014/main" id="{A8EF7C85-8E3E-4EC9-B1B7-DEF2AB20C795}"/>
              </a:ext>
            </a:extLst>
          </p:cNvPr>
          <p:cNvCxnSpPr>
            <a:cxnSpLocks/>
          </p:cNvCxnSpPr>
          <p:nvPr/>
        </p:nvCxnSpPr>
        <p:spPr>
          <a:xfrm flipV="1">
            <a:off x="2386013" y="1969076"/>
            <a:ext cx="3063915" cy="964624"/>
          </a:xfrm>
          <a:prstGeom prst="line">
            <a:avLst/>
          </a:prstGeom>
          <a:ln w="9525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="" xmlns:a16="http://schemas.microsoft.com/office/drawing/2014/main" id="{DEC099C3-F45B-470A-90F3-4454D2BE69D8}"/>
              </a:ext>
            </a:extLst>
          </p:cNvPr>
          <p:cNvCxnSpPr>
            <a:cxnSpLocks/>
          </p:cNvCxnSpPr>
          <p:nvPr/>
        </p:nvCxnSpPr>
        <p:spPr>
          <a:xfrm>
            <a:off x="2421525" y="4907239"/>
            <a:ext cx="3031854" cy="1191196"/>
          </a:xfrm>
          <a:prstGeom prst="line">
            <a:avLst/>
          </a:prstGeom>
          <a:ln w="9525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API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High-level vs.</a:t>
            </a:r>
            <a:r>
              <a:rPr lang="ko-KR" altLang="en-US" sz="2400"/>
              <a:t> </a:t>
            </a:r>
            <a:r>
              <a:rPr lang="en-US" altLang="ko-KR" sz="2400"/>
              <a:t>Low</a:t>
            </a:r>
            <a:r>
              <a:rPr lang="ko-KR" altLang="en-US" sz="2400"/>
              <a:t> </a:t>
            </a:r>
            <a:r>
              <a:rPr lang="en-US" altLang="ko-KR" sz="2400"/>
              <a:t>level</a:t>
            </a:r>
            <a:r>
              <a:rPr lang="ko-KR" altLang="en-US" sz="2400"/>
              <a:t> </a:t>
            </a:r>
            <a:r>
              <a:rPr lang="en-US" altLang="ko-KR" sz="2400"/>
              <a:t>API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5F8277C-EE7A-4F39-BA24-EA0FD8D5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1" y="1887173"/>
            <a:ext cx="5553850" cy="1562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7658F5C-29B9-4796-9674-8B4BE6BE8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76"/>
          <a:stretch/>
        </p:blipFill>
        <p:spPr>
          <a:xfrm>
            <a:off x="6483063" y="1887173"/>
            <a:ext cx="5306165" cy="15418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66C5FE6-8D18-4372-81CE-45CE3C64E795}"/>
              </a:ext>
            </a:extLst>
          </p:cNvPr>
          <p:cNvSpPr txBox="1"/>
          <p:nvPr/>
        </p:nvSpPr>
        <p:spPr>
          <a:xfrm rot="21078551">
            <a:off x="1727372" y="2449314"/>
            <a:ext cx="3352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b="1">
                <a:solidFill>
                  <a:srgbClr val="FF0000"/>
                </a:solidFill>
              </a:rPr>
              <a:t>High-level 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5435ACB-5B9A-43CB-A167-80CFD7A059E7}"/>
              </a:ext>
            </a:extLst>
          </p:cNvPr>
          <p:cNvSpPr txBox="1"/>
          <p:nvPr/>
        </p:nvSpPr>
        <p:spPr>
          <a:xfrm rot="21078551">
            <a:off x="7597594" y="2374926"/>
            <a:ext cx="3352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b="1">
                <a:solidFill>
                  <a:srgbClr val="FF0000"/>
                </a:solidFill>
              </a:rPr>
              <a:t>Low-level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2D773B4-C90B-43A3-B4A0-23EBEF60AB8F}"/>
              </a:ext>
            </a:extLst>
          </p:cNvPr>
          <p:cNvSpPr txBox="1"/>
          <p:nvPr/>
        </p:nvSpPr>
        <p:spPr>
          <a:xfrm rot="5400000">
            <a:off x="2710839" y="3622870"/>
            <a:ext cx="48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2C723B8-95AF-465D-8E34-879E0A0B0C63}"/>
              </a:ext>
            </a:extLst>
          </p:cNvPr>
          <p:cNvSpPr txBox="1"/>
          <p:nvPr/>
        </p:nvSpPr>
        <p:spPr>
          <a:xfrm rot="5400000">
            <a:off x="9075983" y="3622870"/>
            <a:ext cx="48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 sz="1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35D22CC-298D-44A0-BEFD-88CB0FFF219D}"/>
              </a:ext>
            </a:extLst>
          </p:cNvPr>
          <p:cNvSpPr/>
          <p:nvPr/>
        </p:nvSpPr>
        <p:spPr>
          <a:xfrm>
            <a:off x="776180" y="4247585"/>
            <a:ext cx="5254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Skip the path-to </a:t>
            </a:r>
            <a:r>
              <a:rPr kumimoji="1"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mapping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with file </a:t>
            </a:r>
            <a:r>
              <a:rPr kumimoji="1" lang="en-US" altLang="ko-KR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names and paths </a:t>
            </a:r>
            <a:r>
              <a:rPr kumimoji="1"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instead of </a:t>
            </a:r>
            <a:r>
              <a:rPr kumimoji="1" lang="en-US" altLang="ko-KR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 ease </a:t>
            </a:r>
            <a:endParaRPr kumimoji="1" lang="en-US" altLang="ko-KR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B6A53D-4ABA-46A7-918D-F0824BC026DB}"/>
              </a:ext>
            </a:extLst>
          </p:cNvPr>
          <p:cNvSpPr/>
          <p:nvPr/>
        </p:nvSpPr>
        <p:spPr>
          <a:xfrm>
            <a:off x="6739699" y="4247586"/>
            <a:ext cx="52079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and parsing requests from the kernel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with inodes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mtClean="0">
                <a:latin typeface="Tahoma" panose="020B0604030504040204" pitchFamily="34" charset="0"/>
                <a:cs typeface="Tahoma" panose="020B0604030504040204" pitchFamily="34" charset="0"/>
              </a:rPr>
              <a:t>High flexibility</a:t>
            </a:r>
            <a:endParaRPr lang="en-US" altLang="ko-KR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=""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FUSE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=""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FUSE Queues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/>
              <a:t>Interrups, forgets, pending, processing, background</a:t>
            </a:r>
          </a:p>
          <a:p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C6BD2E3-A3A3-418B-BC0E-B0B7B1616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5" t="3687"/>
          <a:stretch/>
        </p:blipFill>
        <p:spPr>
          <a:xfrm>
            <a:off x="1396657" y="1585261"/>
            <a:ext cx="6438984" cy="3974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AAF91C9-DFD9-4D47-9948-DF4F9189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4" y="5559808"/>
            <a:ext cx="5506664" cy="81904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FEFE5026-8EDD-4C5C-8AFA-A65B92ED9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82" b="10399"/>
          <a:stretch/>
        </p:blipFill>
        <p:spPr>
          <a:xfrm>
            <a:off x="8537857" y="2183417"/>
            <a:ext cx="2818700" cy="3415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5F2E1F9-EBB9-451C-A1FB-9C899DEB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61260" y="3440558"/>
            <a:ext cx="3415932" cy="9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62CBA2-CB75-4903-97D0-B55D33086229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66be011d-2328-4583-a291-349f9c82bad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16691</TotalTime>
  <Words>848</Words>
  <Application>Microsoft Office PowerPoint</Application>
  <PresentationFormat>와이드스크린</PresentationFormat>
  <Paragraphs>191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GungSeo</vt:lpstr>
      <vt:lpstr>궁서체</vt:lpstr>
      <vt:lpstr>맑은 고딕</vt:lpstr>
      <vt:lpstr>Arial</vt:lpstr>
      <vt:lpstr>Tahoma</vt:lpstr>
      <vt:lpstr>Office 테마</vt:lpstr>
      <vt:lpstr>To FUSE or Not To FUSE: Performance of  User-Space File Systems</vt:lpstr>
      <vt:lpstr>PowerPoint 프레젠테이션</vt:lpstr>
      <vt:lpstr>1. Introduction</vt:lpstr>
      <vt:lpstr>2. Motivation</vt:lpstr>
      <vt:lpstr>3. FUSE</vt:lpstr>
      <vt:lpstr>3. FUSE</vt:lpstr>
      <vt:lpstr>3. FUSE</vt:lpstr>
      <vt:lpstr>3. FUSE</vt:lpstr>
      <vt:lpstr>3. FUSE</vt:lpstr>
      <vt:lpstr>3. FUSE</vt:lpstr>
      <vt:lpstr>3. FUSE</vt:lpstr>
      <vt:lpstr>4. StackFS</vt:lpstr>
      <vt:lpstr>5. Evaluation</vt:lpstr>
      <vt:lpstr>5. Evaluation</vt:lpstr>
      <vt:lpstr>5. Evaluation</vt:lpstr>
      <vt:lpstr>5. Evaluation</vt:lpstr>
      <vt:lpstr>5. Evaluation</vt:lpstr>
      <vt:lpstr>5. Evaluation</vt:lpstr>
      <vt:lpstr>5. Evaluation</vt:lpstr>
      <vt:lpstr>6. Conclusion</vt:lpstr>
      <vt:lpstr>To FUSE or Not To FUSE: Performance of  User-Space File Systems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 예진</cp:lastModifiedBy>
  <cp:revision>390</cp:revision>
  <cp:lastPrinted>2020-08-08T02:56:56Z</cp:lastPrinted>
  <dcterms:created xsi:type="dcterms:W3CDTF">2019-06-24T08:20:15Z</dcterms:created>
  <dcterms:modified xsi:type="dcterms:W3CDTF">2021-03-17T01:02:57Z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